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66" r:id="rId3"/>
    <p:sldId id="263" r:id="rId4"/>
    <p:sldId id="257" r:id="rId5"/>
    <p:sldId id="262" r:id="rId6"/>
    <p:sldId id="265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38321-CE67-4860-807C-58821753767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A6884A17-10BD-4046-B6BE-27A22961AEF8}">
      <dgm:prSet custT="1"/>
      <dgm:spPr/>
      <dgm:t>
        <a:bodyPr/>
        <a:lstStyle/>
        <a:p>
          <a:r>
            <a:rPr lang="el-GR" sz="1800" b="1" dirty="0"/>
            <a:t>Στρατηγική ανταγωνιστικής ταυτότητας</a:t>
          </a:r>
          <a:endParaRPr lang="en-US" sz="1800" dirty="0"/>
        </a:p>
      </dgm:t>
    </dgm:pt>
    <dgm:pt modelId="{1863CC04-E6B5-43A7-B32A-C8305E2A4F8D}" type="parTrans" cxnId="{B94DC145-2829-4A9B-9FD6-7273A8637D26}">
      <dgm:prSet/>
      <dgm:spPr/>
      <dgm:t>
        <a:bodyPr/>
        <a:lstStyle/>
        <a:p>
          <a:endParaRPr lang="el-GR" sz="1800"/>
        </a:p>
      </dgm:t>
    </dgm:pt>
    <dgm:pt modelId="{AF926487-3082-449D-9DC6-0BD6429B0532}" type="sibTrans" cxnId="{B94DC145-2829-4A9B-9FD6-7273A8637D26}">
      <dgm:prSet/>
      <dgm:spPr/>
      <dgm:t>
        <a:bodyPr/>
        <a:lstStyle/>
        <a:p>
          <a:endParaRPr lang="el-GR" sz="1800"/>
        </a:p>
      </dgm:t>
    </dgm:pt>
    <dgm:pt modelId="{9DB630F4-D701-47AD-B0D8-AD38F8008807}">
      <dgm:prSet custT="1"/>
      <dgm:spPr/>
      <dgm:t>
        <a:bodyPr/>
        <a:lstStyle/>
        <a:p>
          <a:r>
            <a:rPr lang="el-GR" sz="1800" b="1"/>
            <a:t>Αποκεντρωμένος τουριστικός σχεδιασμός</a:t>
          </a:r>
          <a:endParaRPr lang="en-US" sz="1800"/>
        </a:p>
      </dgm:t>
    </dgm:pt>
    <dgm:pt modelId="{3C5723FD-FA93-4101-A98B-72C3EBF107C6}" type="parTrans" cxnId="{1EF480E4-9E36-4043-A986-3594442CB1AF}">
      <dgm:prSet/>
      <dgm:spPr/>
      <dgm:t>
        <a:bodyPr/>
        <a:lstStyle/>
        <a:p>
          <a:endParaRPr lang="el-GR" sz="1800"/>
        </a:p>
      </dgm:t>
    </dgm:pt>
    <dgm:pt modelId="{AC2EE787-FB62-4DDB-9273-B6E3DA5EE61A}" type="sibTrans" cxnId="{1EF480E4-9E36-4043-A986-3594442CB1AF}">
      <dgm:prSet/>
      <dgm:spPr/>
      <dgm:t>
        <a:bodyPr/>
        <a:lstStyle/>
        <a:p>
          <a:endParaRPr lang="el-GR" sz="1800"/>
        </a:p>
      </dgm:t>
    </dgm:pt>
    <dgm:pt modelId="{7C6CF9DE-A8B2-4618-A52C-37758E3EFF83}">
      <dgm:prSet custT="1"/>
      <dgm:spPr/>
      <dgm:t>
        <a:bodyPr/>
        <a:lstStyle/>
        <a:p>
          <a:r>
            <a:rPr lang="el-GR" sz="1800" b="1"/>
            <a:t>Διαχείριση κρίσεων</a:t>
          </a:r>
          <a:endParaRPr lang="en-US" sz="1800"/>
        </a:p>
      </dgm:t>
    </dgm:pt>
    <dgm:pt modelId="{8E85BE46-D004-40DB-8E9D-51BADCBCF029}" type="parTrans" cxnId="{B1F87DEB-2A2C-4FD6-A519-AF4CBE6DFE7C}">
      <dgm:prSet/>
      <dgm:spPr/>
      <dgm:t>
        <a:bodyPr/>
        <a:lstStyle/>
        <a:p>
          <a:endParaRPr lang="el-GR" sz="1800"/>
        </a:p>
      </dgm:t>
    </dgm:pt>
    <dgm:pt modelId="{017EC82E-6B13-41C0-83A1-69DFB117E6D9}" type="sibTrans" cxnId="{B1F87DEB-2A2C-4FD6-A519-AF4CBE6DFE7C}">
      <dgm:prSet/>
      <dgm:spPr/>
      <dgm:t>
        <a:bodyPr/>
        <a:lstStyle/>
        <a:p>
          <a:endParaRPr lang="el-GR" sz="1800"/>
        </a:p>
      </dgm:t>
    </dgm:pt>
    <dgm:pt modelId="{5D735BA1-A0EA-472B-B8D7-2E871751C40E}">
      <dgm:prSet custT="1"/>
      <dgm:spPr/>
      <dgm:t>
        <a:bodyPr/>
        <a:lstStyle/>
        <a:p>
          <a:r>
            <a:rPr lang="el-GR" sz="1800" b="1" dirty="0"/>
            <a:t>Επιμήκυνση τουριστικής περιόδου</a:t>
          </a:r>
        </a:p>
      </dgm:t>
    </dgm:pt>
    <dgm:pt modelId="{0F7D2218-8CA5-4F98-9527-AF5650D548B0}" type="parTrans" cxnId="{62F351A9-786C-4261-ABF4-463F3C7614B6}">
      <dgm:prSet/>
      <dgm:spPr/>
      <dgm:t>
        <a:bodyPr/>
        <a:lstStyle/>
        <a:p>
          <a:endParaRPr lang="el-GR" sz="1800"/>
        </a:p>
      </dgm:t>
    </dgm:pt>
    <dgm:pt modelId="{DCAA9BC4-D712-4CAD-9AC3-5F019FED0C46}" type="sibTrans" cxnId="{62F351A9-786C-4261-ABF4-463F3C7614B6}">
      <dgm:prSet/>
      <dgm:spPr/>
      <dgm:t>
        <a:bodyPr/>
        <a:lstStyle/>
        <a:p>
          <a:endParaRPr lang="el-GR" sz="1800"/>
        </a:p>
      </dgm:t>
    </dgm:pt>
    <dgm:pt modelId="{2A7ECE36-7C01-4D18-BF49-94453DB2D873}">
      <dgm:prSet custT="1"/>
      <dgm:spPr/>
      <dgm:t>
        <a:bodyPr/>
        <a:lstStyle/>
        <a:p>
          <a:r>
            <a:rPr lang="el-GR" sz="1800" b="1"/>
            <a:t>Σύνδεση </a:t>
          </a:r>
          <a:r>
            <a:rPr lang="en-US" sz="1800" b="1"/>
            <a:t>All- Inclusive </a:t>
          </a:r>
          <a:r>
            <a:rPr lang="el-GR" sz="1800" b="1"/>
            <a:t>με τοπικούς παραγωγούς, τοπικές κοινωνίες</a:t>
          </a:r>
          <a:endParaRPr lang="en-US" sz="1800"/>
        </a:p>
      </dgm:t>
    </dgm:pt>
    <dgm:pt modelId="{6CC9A88E-80BB-4FFF-8DFE-2CE5957A9291}" type="parTrans" cxnId="{F28DEEC6-24ED-4055-8498-27B4886578F2}">
      <dgm:prSet/>
      <dgm:spPr/>
      <dgm:t>
        <a:bodyPr/>
        <a:lstStyle/>
        <a:p>
          <a:endParaRPr lang="el-GR" sz="1800"/>
        </a:p>
      </dgm:t>
    </dgm:pt>
    <dgm:pt modelId="{AD123169-F1CE-4CB6-8EC4-FDF994C556F9}" type="sibTrans" cxnId="{F28DEEC6-24ED-4055-8498-27B4886578F2}">
      <dgm:prSet/>
      <dgm:spPr/>
      <dgm:t>
        <a:bodyPr/>
        <a:lstStyle/>
        <a:p>
          <a:endParaRPr lang="el-GR" sz="1800"/>
        </a:p>
      </dgm:t>
    </dgm:pt>
    <dgm:pt modelId="{E5CE4DD6-BA2A-4853-93D5-E703D9DA90CC}">
      <dgm:prSet custT="1"/>
      <dgm:spPr/>
      <dgm:t>
        <a:bodyPr/>
        <a:lstStyle/>
        <a:p>
          <a:r>
            <a:rPr lang="el-GR" sz="1800" b="1"/>
            <a:t>Προσέλκυση επενδύσεων/Κατοικίες συνταξιούχων</a:t>
          </a:r>
          <a:endParaRPr lang="en-US" sz="1800"/>
        </a:p>
      </dgm:t>
    </dgm:pt>
    <dgm:pt modelId="{3503413D-458D-4343-9CB4-E03ABDE79503}" type="parTrans" cxnId="{4C2A67B7-CF85-4B8C-B096-22AD5E5CCC5B}">
      <dgm:prSet/>
      <dgm:spPr/>
      <dgm:t>
        <a:bodyPr/>
        <a:lstStyle/>
        <a:p>
          <a:endParaRPr lang="el-GR" sz="1800"/>
        </a:p>
      </dgm:t>
    </dgm:pt>
    <dgm:pt modelId="{60C8CB28-2E3D-4647-9A7A-23E5C3F959D0}" type="sibTrans" cxnId="{4C2A67B7-CF85-4B8C-B096-22AD5E5CCC5B}">
      <dgm:prSet/>
      <dgm:spPr/>
      <dgm:t>
        <a:bodyPr/>
        <a:lstStyle/>
        <a:p>
          <a:endParaRPr lang="el-GR" sz="1800"/>
        </a:p>
      </dgm:t>
    </dgm:pt>
    <dgm:pt modelId="{91E0030E-E56E-401F-B6E8-30B582FB5027}">
      <dgm:prSet custT="1"/>
      <dgm:spPr/>
      <dgm:t>
        <a:bodyPr/>
        <a:lstStyle/>
        <a:p>
          <a:r>
            <a:rPr lang="el-GR" sz="1800" b="1"/>
            <a:t>Υποδομές-Περιβάλλον- Αειφορία</a:t>
          </a:r>
          <a:endParaRPr lang="en-US" sz="1800"/>
        </a:p>
      </dgm:t>
    </dgm:pt>
    <dgm:pt modelId="{D4A11133-CB3A-429A-837D-6836E9595595}" type="parTrans" cxnId="{B3FC9B33-AFB9-4E18-A84A-38A0AAE4AF82}">
      <dgm:prSet/>
      <dgm:spPr/>
      <dgm:t>
        <a:bodyPr/>
        <a:lstStyle/>
        <a:p>
          <a:endParaRPr lang="el-GR" sz="1800"/>
        </a:p>
      </dgm:t>
    </dgm:pt>
    <dgm:pt modelId="{53FF95EC-7819-46BA-BE42-4A9D912BC9C9}" type="sibTrans" cxnId="{B3FC9B33-AFB9-4E18-A84A-38A0AAE4AF82}">
      <dgm:prSet/>
      <dgm:spPr/>
      <dgm:t>
        <a:bodyPr/>
        <a:lstStyle/>
        <a:p>
          <a:endParaRPr lang="el-GR" sz="1800"/>
        </a:p>
      </dgm:t>
    </dgm:pt>
    <dgm:pt modelId="{BEBC435F-8110-4FBE-ACFE-ADECF9A314B0}">
      <dgm:prSet custT="1"/>
      <dgm:spPr/>
      <dgm:t>
        <a:bodyPr/>
        <a:lstStyle/>
        <a:p>
          <a:r>
            <a:rPr lang="el-GR" sz="1800" b="1"/>
            <a:t>Μη εξυπηρετούμενα δάνεια-Εξυγίανση χαρτοφυλακίων</a:t>
          </a:r>
          <a:endParaRPr lang="en-US" sz="1800"/>
        </a:p>
      </dgm:t>
    </dgm:pt>
    <dgm:pt modelId="{300D6339-4728-4DF8-8E5D-DC885EC60A02}" type="parTrans" cxnId="{AE65D3EE-6D1F-4C11-953B-6DE8090FB73B}">
      <dgm:prSet/>
      <dgm:spPr/>
      <dgm:t>
        <a:bodyPr/>
        <a:lstStyle/>
        <a:p>
          <a:endParaRPr lang="el-GR" sz="1800"/>
        </a:p>
      </dgm:t>
    </dgm:pt>
    <dgm:pt modelId="{C95BA9F1-562F-4CEA-A468-84352C8C13B5}" type="sibTrans" cxnId="{AE65D3EE-6D1F-4C11-953B-6DE8090FB73B}">
      <dgm:prSet/>
      <dgm:spPr/>
      <dgm:t>
        <a:bodyPr/>
        <a:lstStyle/>
        <a:p>
          <a:endParaRPr lang="el-GR" sz="1800"/>
        </a:p>
      </dgm:t>
    </dgm:pt>
    <dgm:pt modelId="{5A928382-B130-4CEB-88BB-F4F0797A2CE7}">
      <dgm:prSet custT="1"/>
      <dgm:spPr/>
      <dgm:t>
        <a:bodyPr/>
        <a:lstStyle/>
        <a:p>
          <a:r>
            <a:rPr lang="el-GR" sz="1800" b="1"/>
            <a:t>Εκπαίδευση και ανάπτυξη ανθρώπινου δυναμικού</a:t>
          </a:r>
          <a:endParaRPr lang="en-US" sz="1800"/>
        </a:p>
      </dgm:t>
    </dgm:pt>
    <dgm:pt modelId="{2A4F3C60-0859-4B3F-9FA3-31EF472B8CE3}" type="parTrans" cxnId="{E11EB497-A91A-45E8-B8CD-063387C89672}">
      <dgm:prSet/>
      <dgm:spPr/>
      <dgm:t>
        <a:bodyPr/>
        <a:lstStyle/>
        <a:p>
          <a:endParaRPr lang="el-GR" sz="1800"/>
        </a:p>
      </dgm:t>
    </dgm:pt>
    <dgm:pt modelId="{ED908C56-998E-4098-B0AF-42E057274E87}" type="sibTrans" cxnId="{E11EB497-A91A-45E8-B8CD-063387C89672}">
      <dgm:prSet/>
      <dgm:spPr/>
      <dgm:t>
        <a:bodyPr/>
        <a:lstStyle/>
        <a:p>
          <a:endParaRPr lang="el-GR" sz="1800"/>
        </a:p>
      </dgm:t>
    </dgm:pt>
    <dgm:pt modelId="{D240968A-7930-41F8-99AA-E99FD10DF318}">
      <dgm:prSet custT="1"/>
      <dgm:spPr/>
      <dgm:t>
        <a:bodyPr/>
        <a:lstStyle/>
        <a:p>
          <a:r>
            <a:rPr lang="el-GR" sz="1800" b="1"/>
            <a:t>Εργασιακές σχέσεις</a:t>
          </a:r>
          <a:endParaRPr lang="en-US" sz="1800"/>
        </a:p>
      </dgm:t>
    </dgm:pt>
    <dgm:pt modelId="{A0EB3839-92C7-4E20-8B60-2A3795C3585D}" type="parTrans" cxnId="{63793F89-B6DD-4834-BACB-E50DF7DD11CF}">
      <dgm:prSet/>
      <dgm:spPr/>
      <dgm:t>
        <a:bodyPr/>
        <a:lstStyle/>
        <a:p>
          <a:endParaRPr lang="el-GR" sz="1800"/>
        </a:p>
      </dgm:t>
    </dgm:pt>
    <dgm:pt modelId="{D2FF7883-CB46-4CBC-A6CA-B7D70562710C}" type="sibTrans" cxnId="{63793F89-B6DD-4834-BACB-E50DF7DD11CF}">
      <dgm:prSet/>
      <dgm:spPr/>
      <dgm:t>
        <a:bodyPr/>
        <a:lstStyle/>
        <a:p>
          <a:endParaRPr lang="el-GR" sz="1800"/>
        </a:p>
      </dgm:t>
    </dgm:pt>
    <dgm:pt modelId="{22811C6E-7B72-4A97-BFEE-4FB8993D59D7}">
      <dgm:prSet custT="1"/>
      <dgm:spPr/>
      <dgm:t>
        <a:bodyPr/>
        <a:lstStyle/>
        <a:p>
          <a:r>
            <a:rPr lang="el-GR" sz="1800" b="1"/>
            <a:t>Φορολογία </a:t>
          </a:r>
          <a:endParaRPr lang="en-US" sz="1800"/>
        </a:p>
      </dgm:t>
    </dgm:pt>
    <dgm:pt modelId="{2F0F4292-9339-423F-A6A4-5F62F8FE3F4E}" type="parTrans" cxnId="{314132D8-E676-4353-9F06-3D666F79F9B5}">
      <dgm:prSet/>
      <dgm:spPr/>
      <dgm:t>
        <a:bodyPr/>
        <a:lstStyle/>
        <a:p>
          <a:endParaRPr lang="el-GR" sz="1800"/>
        </a:p>
      </dgm:t>
    </dgm:pt>
    <dgm:pt modelId="{5C904F7E-AFDE-497E-9226-FBE0015CC425}" type="sibTrans" cxnId="{314132D8-E676-4353-9F06-3D666F79F9B5}">
      <dgm:prSet/>
      <dgm:spPr/>
      <dgm:t>
        <a:bodyPr/>
        <a:lstStyle/>
        <a:p>
          <a:endParaRPr lang="el-GR" sz="1800"/>
        </a:p>
      </dgm:t>
    </dgm:pt>
    <dgm:pt modelId="{117E44F3-98E5-4922-AC86-57B38AC9DDC5}">
      <dgm:prSet custT="1"/>
      <dgm:spPr/>
      <dgm:t>
        <a:bodyPr/>
        <a:lstStyle/>
        <a:p>
          <a:r>
            <a:rPr lang="el-GR" sz="1800" b="1" dirty="0"/>
            <a:t>Στήριξη σε νέα είδη τουρισμού, νέες υπηρεσίες</a:t>
          </a:r>
          <a:endParaRPr lang="en-US" sz="1800" b="1" dirty="0"/>
        </a:p>
      </dgm:t>
    </dgm:pt>
    <dgm:pt modelId="{759FB15C-9374-4335-9C4C-B437949C4438}" type="parTrans" cxnId="{9BD36A83-10C7-4CF5-B381-BF23F6C4CA79}">
      <dgm:prSet/>
      <dgm:spPr/>
      <dgm:t>
        <a:bodyPr/>
        <a:lstStyle/>
        <a:p>
          <a:endParaRPr lang="el-GR" sz="1800"/>
        </a:p>
      </dgm:t>
    </dgm:pt>
    <dgm:pt modelId="{7C4DE462-1F2E-41D7-9358-8D191A741BC2}" type="sibTrans" cxnId="{9BD36A83-10C7-4CF5-B381-BF23F6C4CA79}">
      <dgm:prSet/>
      <dgm:spPr/>
      <dgm:t>
        <a:bodyPr/>
        <a:lstStyle/>
        <a:p>
          <a:endParaRPr lang="el-GR" sz="1800"/>
        </a:p>
      </dgm:t>
    </dgm:pt>
    <dgm:pt modelId="{F72C4B70-4959-4C55-A3E0-956FE3C3B336}" type="pres">
      <dgm:prSet presAssocID="{23038321-CE67-4860-807C-5882175376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8A332A0-DCD3-4631-AAFC-32DFC9BEE334}" type="pres">
      <dgm:prSet presAssocID="{A6884A17-10BD-4046-B6BE-27A22961AEF8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B01A6B-491E-4C7E-B322-FF6B834136AF}" type="pres">
      <dgm:prSet presAssocID="{AF926487-3082-449D-9DC6-0BD6429B0532}" presName="spacer" presStyleCnt="0"/>
      <dgm:spPr/>
    </dgm:pt>
    <dgm:pt modelId="{50991583-5225-4E8B-B7BE-05AFB9C6AC73}" type="pres">
      <dgm:prSet presAssocID="{9DB630F4-D701-47AD-B0D8-AD38F8008807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9D8C21-DD32-4083-A060-DDBB572F7533}" type="pres">
      <dgm:prSet presAssocID="{AC2EE787-FB62-4DDB-9273-B6E3DA5EE61A}" presName="spacer" presStyleCnt="0"/>
      <dgm:spPr/>
    </dgm:pt>
    <dgm:pt modelId="{640164AE-0BA9-4656-AABF-5E5EF516B9DC}" type="pres">
      <dgm:prSet presAssocID="{7C6CF9DE-A8B2-4618-A52C-37758E3EFF83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AD84D4-F374-4507-A8DB-2DB48A33EE60}" type="pres">
      <dgm:prSet presAssocID="{017EC82E-6B13-41C0-83A1-69DFB117E6D9}" presName="spacer" presStyleCnt="0"/>
      <dgm:spPr/>
    </dgm:pt>
    <dgm:pt modelId="{3E6C2313-D8DC-4F6D-876F-3173A79726EB}" type="pres">
      <dgm:prSet presAssocID="{5D735BA1-A0EA-472B-B8D7-2E871751C40E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1F204C-F951-4D8B-AA0F-00035A22F3C4}" type="pres">
      <dgm:prSet presAssocID="{DCAA9BC4-D712-4CAD-9AC3-5F019FED0C46}" presName="spacer" presStyleCnt="0"/>
      <dgm:spPr/>
    </dgm:pt>
    <dgm:pt modelId="{5A1CED56-B5A5-4488-B9D0-E2BBF970468B}" type="pres">
      <dgm:prSet presAssocID="{117E44F3-98E5-4922-AC86-57B38AC9DDC5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05CCE4-C455-497E-836C-57845925825F}" type="pres">
      <dgm:prSet presAssocID="{7C4DE462-1F2E-41D7-9358-8D191A741BC2}" presName="spacer" presStyleCnt="0"/>
      <dgm:spPr/>
    </dgm:pt>
    <dgm:pt modelId="{F5360067-91C4-4DFD-A517-2E0B30288CE1}" type="pres">
      <dgm:prSet presAssocID="{2A7ECE36-7C01-4D18-BF49-94453DB2D873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EB96C5-6491-4EBC-910B-8985DA75B061}" type="pres">
      <dgm:prSet presAssocID="{AD123169-F1CE-4CB6-8EC4-FDF994C556F9}" presName="spacer" presStyleCnt="0"/>
      <dgm:spPr/>
    </dgm:pt>
    <dgm:pt modelId="{392AA850-18B3-4BA2-905E-2B678D52920D}" type="pres">
      <dgm:prSet presAssocID="{E5CE4DD6-BA2A-4853-93D5-E703D9DA90CC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9EE597-0264-406E-9B1C-3024E7A786F4}" type="pres">
      <dgm:prSet presAssocID="{60C8CB28-2E3D-4647-9A7A-23E5C3F959D0}" presName="spacer" presStyleCnt="0"/>
      <dgm:spPr/>
    </dgm:pt>
    <dgm:pt modelId="{17803F60-2CA2-48F9-B444-702440C86880}" type="pres">
      <dgm:prSet presAssocID="{91E0030E-E56E-401F-B6E8-30B582FB5027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632515-83D1-43C9-8312-551EE4348A1B}" type="pres">
      <dgm:prSet presAssocID="{53FF95EC-7819-46BA-BE42-4A9D912BC9C9}" presName="spacer" presStyleCnt="0"/>
      <dgm:spPr/>
    </dgm:pt>
    <dgm:pt modelId="{A648458B-D154-4520-BF3E-4131A2B6BA61}" type="pres">
      <dgm:prSet presAssocID="{BEBC435F-8110-4FBE-ACFE-ADECF9A314B0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6A268A-34DB-41DB-9314-FD9387B06252}" type="pres">
      <dgm:prSet presAssocID="{C95BA9F1-562F-4CEA-A468-84352C8C13B5}" presName="spacer" presStyleCnt="0"/>
      <dgm:spPr/>
    </dgm:pt>
    <dgm:pt modelId="{66564181-9B3D-4AC8-8F5C-50F251EABB86}" type="pres">
      <dgm:prSet presAssocID="{5A928382-B130-4CEB-88BB-F4F0797A2CE7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E67BD5-E9EF-47FE-A6D4-A9E9A17CFEB5}" type="pres">
      <dgm:prSet presAssocID="{ED908C56-998E-4098-B0AF-42E057274E87}" presName="spacer" presStyleCnt="0"/>
      <dgm:spPr/>
    </dgm:pt>
    <dgm:pt modelId="{AD7D6DBD-F1AC-4395-A9BB-D62AC3847EF5}" type="pres">
      <dgm:prSet presAssocID="{D240968A-7930-41F8-99AA-E99FD10DF318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8B7449-84C7-4109-A91E-CA2C42C9C115}" type="pres">
      <dgm:prSet presAssocID="{D2FF7883-CB46-4CBC-A6CA-B7D70562710C}" presName="spacer" presStyleCnt="0"/>
      <dgm:spPr/>
    </dgm:pt>
    <dgm:pt modelId="{6E26E2F9-BD04-418B-B137-3D16B9A87BCF}" type="pres">
      <dgm:prSet presAssocID="{22811C6E-7B72-4A97-BFEE-4FB8993D59D7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AB11ED1-E388-4D66-86F2-04FAD5E2EAA6}" type="presOf" srcId="{5D735BA1-A0EA-472B-B8D7-2E871751C40E}" destId="{3E6C2313-D8DC-4F6D-876F-3173A79726EB}" srcOrd="0" destOrd="0" presId="urn:microsoft.com/office/officeart/2005/8/layout/vList2"/>
    <dgm:cxn modelId="{B3FC9B33-AFB9-4E18-A84A-38A0AAE4AF82}" srcId="{23038321-CE67-4860-807C-588217537679}" destId="{91E0030E-E56E-401F-B6E8-30B582FB5027}" srcOrd="7" destOrd="0" parTransId="{D4A11133-CB3A-429A-837D-6836E9595595}" sibTransId="{53FF95EC-7819-46BA-BE42-4A9D912BC9C9}"/>
    <dgm:cxn modelId="{3CAA4522-6E7D-401C-8441-D8228871E5E3}" type="presOf" srcId="{7C6CF9DE-A8B2-4618-A52C-37758E3EFF83}" destId="{640164AE-0BA9-4656-AABF-5E5EF516B9DC}" srcOrd="0" destOrd="0" presId="urn:microsoft.com/office/officeart/2005/8/layout/vList2"/>
    <dgm:cxn modelId="{0726525C-806D-4FD0-9697-0D97C95A40A3}" type="presOf" srcId="{23038321-CE67-4860-807C-588217537679}" destId="{F72C4B70-4959-4C55-A3E0-956FE3C3B336}" srcOrd="0" destOrd="0" presId="urn:microsoft.com/office/officeart/2005/8/layout/vList2"/>
    <dgm:cxn modelId="{2A6EF0B8-466F-4E70-A421-E99A7DDD661A}" type="presOf" srcId="{22811C6E-7B72-4A97-BFEE-4FB8993D59D7}" destId="{6E26E2F9-BD04-418B-B137-3D16B9A87BCF}" srcOrd="0" destOrd="0" presId="urn:microsoft.com/office/officeart/2005/8/layout/vList2"/>
    <dgm:cxn modelId="{1EF480E4-9E36-4043-A986-3594442CB1AF}" srcId="{23038321-CE67-4860-807C-588217537679}" destId="{9DB630F4-D701-47AD-B0D8-AD38F8008807}" srcOrd="1" destOrd="0" parTransId="{3C5723FD-FA93-4101-A98B-72C3EBF107C6}" sibTransId="{AC2EE787-FB62-4DDB-9273-B6E3DA5EE61A}"/>
    <dgm:cxn modelId="{2FD48AC8-407A-4262-B670-C977C6E132B3}" type="presOf" srcId="{91E0030E-E56E-401F-B6E8-30B582FB5027}" destId="{17803F60-2CA2-48F9-B444-702440C86880}" srcOrd="0" destOrd="0" presId="urn:microsoft.com/office/officeart/2005/8/layout/vList2"/>
    <dgm:cxn modelId="{DBDBC65C-3046-420B-B7F2-065D00074D7A}" type="presOf" srcId="{D240968A-7930-41F8-99AA-E99FD10DF318}" destId="{AD7D6DBD-F1AC-4395-A9BB-D62AC3847EF5}" srcOrd="0" destOrd="0" presId="urn:microsoft.com/office/officeart/2005/8/layout/vList2"/>
    <dgm:cxn modelId="{314132D8-E676-4353-9F06-3D666F79F9B5}" srcId="{23038321-CE67-4860-807C-588217537679}" destId="{22811C6E-7B72-4A97-BFEE-4FB8993D59D7}" srcOrd="11" destOrd="0" parTransId="{2F0F4292-9339-423F-A6A4-5F62F8FE3F4E}" sibTransId="{5C904F7E-AFDE-497E-9226-FBE0015CC425}"/>
    <dgm:cxn modelId="{B94DC145-2829-4A9B-9FD6-7273A8637D26}" srcId="{23038321-CE67-4860-807C-588217537679}" destId="{A6884A17-10BD-4046-B6BE-27A22961AEF8}" srcOrd="0" destOrd="0" parTransId="{1863CC04-E6B5-43A7-B32A-C8305E2A4F8D}" sibTransId="{AF926487-3082-449D-9DC6-0BD6429B0532}"/>
    <dgm:cxn modelId="{026F2806-9E71-4E6A-95D1-F77C35344FAA}" type="presOf" srcId="{2A7ECE36-7C01-4D18-BF49-94453DB2D873}" destId="{F5360067-91C4-4DFD-A517-2E0B30288CE1}" srcOrd="0" destOrd="0" presId="urn:microsoft.com/office/officeart/2005/8/layout/vList2"/>
    <dgm:cxn modelId="{DF664B82-9F97-42BD-9A31-D985DF36C5BF}" type="presOf" srcId="{5A928382-B130-4CEB-88BB-F4F0797A2CE7}" destId="{66564181-9B3D-4AC8-8F5C-50F251EABB86}" srcOrd="0" destOrd="0" presId="urn:microsoft.com/office/officeart/2005/8/layout/vList2"/>
    <dgm:cxn modelId="{E11EB497-A91A-45E8-B8CD-063387C89672}" srcId="{23038321-CE67-4860-807C-588217537679}" destId="{5A928382-B130-4CEB-88BB-F4F0797A2CE7}" srcOrd="9" destOrd="0" parTransId="{2A4F3C60-0859-4B3F-9FA3-31EF472B8CE3}" sibTransId="{ED908C56-998E-4098-B0AF-42E057274E87}"/>
    <dgm:cxn modelId="{ADDCB410-36D1-494A-A493-7CBA6C6D2DAD}" type="presOf" srcId="{A6884A17-10BD-4046-B6BE-27A22961AEF8}" destId="{C8A332A0-DCD3-4631-AAFC-32DFC9BEE334}" srcOrd="0" destOrd="0" presId="urn:microsoft.com/office/officeart/2005/8/layout/vList2"/>
    <dgm:cxn modelId="{225EF6D7-C666-4EE4-9617-B734826E8D0D}" type="presOf" srcId="{BEBC435F-8110-4FBE-ACFE-ADECF9A314B0}" destId="{A648458B-D154-4520-BF3E-4131A2B6BA61}" srcOrd="0" destOrd="0" presId="urn:microsoft.com/office/officeart/2005/8/layout/vList2"/>
    <dgm:cxn modelId="{AE65D3EE-6D1F-4C11-953B-6DE8090FB73B}" srcId="{23038321-CE67-4860-807C-588217537679}" destId="{BEBC435F-8110-4FBE-ACFE-ADECF9A314B0}" srcOrd="8" destOrd="0" parTransId="{300D6339-4728-4DF8-8E5D-DC885EC60A02}" sibTransId="{C95BA9F1-562F-4CEA-A468-84352C8C13B5}"/>
    <dgm:cxn modelId="{F28DEEC6-24ED-4055-8498-27B4886578F2}" srcId="{23038321-CE67-4860-807C-588217537679}" destId="{2A7ECE36-7C01-4D18-BF49-94453DB2D873}" srcOrd="5" destOrd="0" parTransId="{6CC9A88E-80BB-4FFF-8DFE-2CE5957A9291}" sibTransId="{AD123169-F1CE-4CB6-8EC4-FDF994C556F9}"/>
    <dgm:cxn modelId="{9BD36A83-10C7-4CF5-B381-BF23F6C4CA79}" srcId="{23038321-CE67-4860-807C-588217537679}" destId="{117E44F3-98E5-4922-AC86-57B38AC9DDC5}" srcOrd="4" destOrd="0" parTransId="{759FB15C-9374-4335-9C4C-B437949C4438}" sibTransId="{7C4DE462-1F2E-41D7-9358-8D191A741BC2}"/>
    <dgm:cxn modelId="{B1F87DEB-2A2C-4FD6-A519-AF4CBE6DFE7C}" srcId="{23038321-CE67-4860-807C-588217537679}" destId="{7C6CF9DE-A8B2-4618-A52C-37758E3EFF83}" srcOrd="2" destOrd="0" parTransId="{8E85BE46-D004-40DB-8E9D-51BADCBCF029}" sibTransId="{017EC82E-6B13-41C0-83A1-69DFB117E6D9}"/>
    <dgm:cxn modelId="{EBD2714B-B0B6-42D7-B97B-640809BC77FD}" type="presOf" srcId="{117E44F3-98E5-4922-AC86-57B38AC9DDC5}" destId="{5A1CED56-B5A5-4488-B9D0-E2BBF970468B}" srcOrd="0" destOrd="0" presId="urn:microsoft.com/office/officeart/2005/8/layout/vList2"/>
    <dgm:cxn modelId="{63793F89-B6DD-4834-BACB-E50DF7DD11CF}" srcId="{23038321-CE67-4860-807C-588217537679}" destId="{D240968A-7930-41F8-99AA-E99FD10DF318}" srcOrd="10" destOrd="0" parTransId="{A0EB3839-92C7-4E20-8B60-2A3795C3585D}" sibTransId="{D2FF7883-CB46-4CBC-A6CA-B7D70562710C}"/>
    <dgm:cxn modelId="{46EF89CC-D217-48E6-9363-FFBC212FEA2D}" type="presOf" srcId="{9DB630F4-D701-47AD-B0D8-AD38F8008807}" destId="{50991583-5225-4E8B-B7BE-05AFB9C6AC73}" srcOrd="0" destOrd="0" presId="urn:microsoft.com/office/officeart/2005/8/layout/vList2"/>
    <dgm:cxn modelId="{4FD0F01A-6D0B-4D28-9E0F-D4BB6ECB9956}" type="presOf" srcId="{E5CE4DD6-BA2A-4853-93D5-E703D9DA90CC}" destId="{392AA850-18B3-4BA2-905E-2B678D52920D}" srcOrd="0" destOrd="0" presId="urn:microsoft.com/office/officeart/2005/8/layout/vList2"/>
    <dgm:cxn modelId="{4C2A67B7-CF85-4B8C-B096-22AD5E5CCC5B}" srcId="{23038321-CE67-4860-807C-588217537679}" destId="{E5CE4DD6-BA2A-4853-93D5-E703D9DA90CC}" srcOrd="6" destOrd="0" parTransId="{3503413D-458D-4343-9CB4-E03ABDE79503}" sibTransId="{60C8CB28-2E3D-4647-9A7A-23E5C3F959D0}"/>
    <dgm:cxn modelId="{62F351A9-786C-4261-ABF4-463F3C7614B6}" srcId="{23038321-CE67-4860-807C-588217537679}" destId="{5D735BA1-A0EA-472B-B8D7-2E871751C40E}" srcOrd="3" destOrd="0" parTransId="{0F7D2218-8CA5-4F98-9527-AF5650D548B0}" sibTransId="{DCAA9BC4-D712-4CAD-9AC3-5F019FED0C46}"/>
    <dgm:cxn modelId="{6AE24FD8-5130-4742-9AF4-84FCA791DD29}" type="presParOf" srcId="{F72C4B70-4959-4C55-A3E0-956FE3C3B336}" destId="{C8A332A0-DCD3-4631-AAFC-32DFC9BEE334}" srcOrd="0" destOrd="0" presId="urn:microsoft.com/office/officeart/2005/8/layout/vList2"/>
    <dgm:cxn modelId="{D84E36A9-395A-4411-B699-C67BAA989B41}" type="presParOf" srcId="{F72C4B70-4959-4C55-A3E0-956FE3C3B336}" destId="{E2B01A6B-491E-4C7E-B322-FF6B834136AF}" srcOrd="1" destOrd="0" presId="urn:microsoft.com/office/officeart/2005/8/layout/vList2"/>
    <dgm:cxn modelId="{CFD6980A-7021-4725-B927-1AFB5E0DA59F}" type="presParOf" srcId="{F72C4B70-4959-4C55-A3E0-956FE3C3B336}" destId="{50991583-5225-4E8B-B7BE-05AFB9C6AC73}" srcOrd="2" destOrd="0" presId="urn:microsoft.com/office/officeart/2005/8/layout/vList2"/>
    <dgm:cxn modelId="{DB186EB6-874F-4D4E-8EA1-49C25F0A0FB7}" type="presParOf" srcId="{F72C4B70-4959-4C55-A3E0-956FE3C3B336}" destId="{569D8C21-DD32-4083-A060-DDBB572F7533}" srcOrd="3" destOrd="0" presId="urn:microsoft.com/office/officeart/2005/8/layout/vList2"/>
    <dgm:cxn modelId="{7BA58EF3-764A-41C7-B2DC-D82DD3457ACC}" type="presParOf" srcId="{F72C4B70-4959-4C55-A3E0-956FE3C3B336}" destId="{640164AE-0BA9-4656-AABF-5E5EF516B9DC}" srcOrd="4" destOrd="0" presId="urn:microsoft.com/office/officeart/2005/8/layout/vList2"/>
    <dgm:cxn modelId="{D0696A35-72AA-4398-87ED-58E9D1662B58}" type="presParOf" srcId="{F72C4B70-4959-4C55-A3E0-956FE3C3B336}" destId="{0EAD84D4-F374-4507-A8DB-2DB48A33EE60}" srcOrd="5" destOrd="0" presId="urn:microsoft.com/office/officeart/2005/8/layout/vList2"/>
    <dgm:cxn modelId="{AE9364F8-D15D-495D-8B70-254826DE3210}" type="presParOf" srcId="{F72C4B70-4959-4C55-A3E0-956FE3C3B336}" destId="{3E6C2313-D8DC-4F6D-876F-3173A79726EB}" srcOrd="6" destOrd="0" presId="urn:microsoft.com/office/officeart/2005/8/layout/vList2"/>
    <dgm:cxn modelId="{F5BB45E6-D85F-4F2F-B7F4-616882E3414A}" type="presParOf" srcId="{F72C4B70-4959-4C55-A3E0-956FE3C3B336}" destId="{901F204C-F951-4D8B-AA0F-00035A22F3C4}" srcOrd="7" destOrd="0" presId="urn:microsoft.com/office/officeart/2005/8/layout/vList2"/>
    <dgm:cxn modelId="{9BF3E6F9-516E-41E9-BFAF-9BF3826AF240}" type="presParOf" srcId="{F72C4B70-4959-4C55-A3E0-956FE3C3B336}" destId="{5A1CED56-B5A5-4488-B9D0-E2BBF970468B}" srcOrd="8" destOrd="0" presId="urn:microsoft.com/office/officeart/2005/8/layout/vList2"/>
    <dgm:cxn modelId="{A4CA8194-774D-4031-9484-925C0357E059}" type="presParOf" srcId="{F72C4B70-4959-4C55-A3E0-956FE3C3B336}" destId="{3B05CCE4-C455-497E-836C-57845925825F}" srcOrd="9" destOrd="0" presId="urn:microsoft.com/office/officeart/2005/8/layout/vList2"/>
    <dgm:cxn modelId="{C0ED6A9E-C67A-4403-80B6-48D914F96346}" type="presParOf" srcId="{F72C4B70-4959-4C55-A3E0-956FE3C3B336}" destId="{F5360067-91C4-4DFD-A517-2E0B30288CE1}" srcOrd="10" destOrd="0" presId="urn:microsoft.com/office/officeart/2005/8/layout/vList2"/>
    <dgm:cxn modelId="{ECAE1827-C7B1-4198-A235-0BB6BAFF23FB}" type="presParOf" srcId="{F72C4B70-4959-4C55-A3E0-956FE3C3B336}" destId="{02EB96C5-6491-4EBC-910B-8985DA75B061}" srcOrd="11" destOrd="0" presId="urn:microsoft.com/office/officeart/2005/8/layout/vList2"/>
    <dgm:cxn modelId="{B6FBF8C3-34F4-4BF4-B02B-8F75BF1F8DF2}" type="presParOf" srcId="{F72C4B70-4959-4C55-A3E0-956FE3C3B336}" destId="{392AA850-18B3-4BA2-905E-2B678D52920D}" srcOrd="12" destOrd="0" presId="urn:microsoft.com/office/officeart/2005/8/layout/vList2"/>
    <dgm:cxn modelId="{74D89519-3E6E-4B3B-81A9-429D125B3D8D}" type="presParOf" srcId="{F72C4B70-4959-4C55-A3E0-956FE3C3B336}" destId="{1C9EE597-0264-406E-9B1C-3024E7A786F4}" srcOrd="13" destOrd="0" presId="urn:microsoft.com/office/officeart/2005/8/layout/vList2"/>
    <dgm:cxn modelId="{40AC4205-4D4A-4E6C-9156-0BE5CB466A27}" type="presParOf" srcId="{F72C4B70-4959-4C55-A3E0-956FE3C3B336}" destId="{17803F60-2CA2-48F9-B444-702440C86880}" srcOrd="14" destOrd="0" presId="urn:microsoft.com/office/officeart/2005/8/layout/vList2"/>
    <dgm:cxn modelId="{DC3980E8-F13A-4BB7-83E1-D68BC4DF59AF}" type="presParOf" srcId="{F72C4B70-4959-4C55-A3E0-956FE3C3B336}" destId="{EF632515-83D1-43C9-8312-551EE4348A1B}" srcOrd="15" destOrd="0" presId="urn:microsoft.com/office/officeart/2005/8/layout/vList2"/>
    <dgm:cxn modelId="{BB89CD1D-02D5-4D84-9789-ACF155EC721C}" type="presParOf" srcId="{F72C4B70-4959-4C55-A3E0-956FE3C3B336}" destId="{A648458B-D154-4520-BF3E-4131A2B6BA61}" srcOrd="16" destOrd="0" presId="urn:microsoft.com/office/officeart/2005/8/layout/vList2"/>
    <dgm:cxn modelId="{C4C1E7A0-5ADB-4B34-A91F-676F511128B6}" type="presParOf" srcId="{F72C4B70-4959-4C55-A3E0-956FE3C3B336}" destId="{096A268A-34DB-41DB-9314-FD9387B06252}" srcOrd="17" destOrd="0" presId="urn:microsoft.com/office/officeart/2005/8/layout/vList2"/>
    <dgm:cxn modelId="{B0C0EDA6-0D43-41AE-9F72-603EFCBF94AD}" type="presParOf" srcId="{F72C4B70-4959-4C55-A3E0-956FE3C3B336}" destId="{66564181-9B3D-4AC8-8F5C-50F251EABB86}" srcOrd="18" destOrd="0" presId="urn:microsoft.com/office/officeart/2005/8/layout/vList2"/>
    <dgm:cxn modelId="{90E2F503-95F7-48C7-BB4E-AD6590F254AC}" type="presParOf" srcId="{F72C4B70-4959-4C55-A3E0-956FE3C3B336}" destId="{DDE67BD5-E9EF-47FE-A6D4-A9E9A17CFEB5}" srcOrd="19" destOrd="0" presId="urn:microsoft.com/office/officeart/2005/8/layout/vList2"/>
    <dgm:cxn modelId="{9EA0B090-90DE-42C6-AC6C-3FA44F423DB7}" type="presParOf" srcId="{F72C4B70-4959-4C55-A3E0-956FE3C3B336}" destId="{AD7D6DBD-F1AC-4395-A9BB-D62AC3847EF5}" srcOrd="20" destOrd="0" presId="urn:microsoft.com/office/officeart/2005/8/layout/vList2"/>
    <dgm:cxn modelId="{88340A5E-3E73-4CB7-917A-1EF194F065C5}" type="presParOf" srcId="{F72C4B70-4959-4C55-A3E0-956FE3C3B336}" destId="{7D8B7449-84C7-4109-A91E-CA2C42C9C115}" srcOrd="21" destOrd="0" presId="urn:microsoft.com/office/officeart/2005/8/layout/vList2"/>
    <dgm:cxn modelId="{77A28BEC-F5F8-4B0C-848A-0684CB725D6F}" type="presParOf" srcId="{F72C4B70-4959-4C55-A3E0-956FE3C3B336}" destId="{6E26E2F9-BD04-418B-B137-3D16B9A87BCF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A332A0-DCD3-4631-AAFC-32DFC9BEE334}">
      <dsp:nvSpPr>
        <dsp:cNvPr id="0" name=""/>
        <dsp:cNvSpPr/>
      </dsp:nvSpPr>
      <dsp:spPr>
        <a:xfrm>
          <a:off x="0" y="155"/>
          <a:ext cx="8669438" cy="402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Στρατηγική ανταγωνιστικής ταυτότητας</a:t>
          </a:r>
          <a:endParaRPr lang="en-US" sz="1800" kern="1200" dirty="0"/>
        </a:p>
      </dsp:txBody>
      <dsp:txXfrm>
        <a:off x="0" y="155"/>
        <a:ext cx="8669438" cy="402461"/>
      </dsp:txXfrm>
    </dsp:sp>
    <dsp:sp modelId="{50991583-5225-4E8B-B7BE-05AFB9C6AC73}">
      <dsp:nvSpPr>
        <dsp:cNvPr id="0" name=""/>
        <dsp:cNvSpPr/>
      </dsp:nvSpPr>
      <dsp:spPr>
        <a:xfrm>
          <a:off x="0" y="416004"/>
          <a:ext cx="8669438" cy="402461"/>
        </a:xfrm>
        <a:prstGeom prst="roundRect">
          <a:avLst/>
        </a:prstGeom>
        <a:solidFill>
          <a:schemeClr val="accent3">
            <a:hueOff val="597082"/>
            <a:satOff val="-4603"/>
            <a:lumOff val="1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Αποκεντρωμένος τουριστικός σχεδιασμός</a:t>
          </a:r>
          <a:endParaRPr lang="en-US" sz="1800" kern="1200"/>
        </a:p>
      </dsp:txBody>
      <dsp:txXfrm>
        <a:off x="0" y="416004"/>
        <a:ext cx="8669438" cy="402461"/>
      </dsp:txXfrm>
    </dsp:sp>
    <dsp:sp modelId="{640164AE-0BA9-4656-AABF-5E5EF516B9DC}">
      <dsp:nvSpPr>
        <dsp:cNvPr id="0" name=""/>
        <dsp:cNvSpPr/>
      </dsp:nvSpPr>
      <dsp:spPr>
        <a:xfrm>
          <a:off x="0" y="831853"/>
          <a:ext cx="8669438" cy="402461"/>
        </a:xfrm>
        <a:prstGeom prst="roundRect">
          <a:avLst/>
        </a:prstGeom>
        <a:solidFill>
          <a:schemeClr val="accent3">
            <a:hueOff val="1194164"/>
            <a:satOff val="-9206"/>
            <a:lumOff val="2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Διαχείριση κρίσεων</a:t>
          </a:r>
          <a:endParaRPr lang="en-US" sz="1800" kern="1200"/>
        </a:p>
      </dsp:txBody>
      <dsp:txXfrm>
        <a:off x="0" y="831853"/>
        <a:ext cx="8669438" cy="402461"/>
      </dsp:txXfrm>
    </dsp:sp>
    <dsp:sp modelId="{3E6C2313-D8DC-4F6D-876F-3173A79726EB}">
      <dsp:nvSpPr>
        <dsp:cNvPr id="0" name=""/>
        <dsp:cNvSpPr/>
      </dsp:nvSpPr>
      <dsp:spPr>
        <a:xfrm>
          <a:off x="0" y="1247703"/>
          <a:ext cx="8669438" cy="402461"/>
        </a:xfrm>
        <a:prstGeom prst="roundRect">
          <a:avLst/>
        </a:prstGeom>
        <a:solidFill>
          <a:schemeClr val="accent3">
            <a:hueOff val="1791247"/>
            <a:satOff val="-13809"/>
            <a:lumOff val="3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Επιμήκυνση τουριστικής περιόδου</a:t>
          </a:r>
        </a:p>
      </dsp:txBody>
      <dsp:txXfrm>
        <a:off x="0" y="1247703"/>
        <a:ext cx="8669438" cy="402461"/>
      </dsp:txXfrm>
    </dsp:sp>
    <dsp:sp modelId="{5A1CED56-B5A5-4488-B9D0-E2BBF970468B}">
      <dsp:nvSpPr>
        <dsp:cNvPr id="0" name=""/>
        <dsp:cNvSpPr/>
      </dsp:nvSpPr>
      <dsp:spPr>
        <a:xfrm>
          <a:off x="0" y="1663552"/>
          <a:ext cx="8669438" cy="402461"/>
        </a:xfrm>
        <a:prstGeom prst="roundRect">
          <a:avLst/>
        </a:prstGeom>
        <a:solidFill>
          <a:schemeClr val="accent3">
            <a:hueOff val="2388329"/>
            <a:satOff val="-18412"/>
            <a:lumOff val="4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Στήριξη σε νέα είδη τουρισμού, νέες υπηρεσίες</a:t>
          </a:r>
          <a:endParaRPr lang="en-US" sz="1800" b="1" kern="1200" dirty="0"/>
        </a:p>
      </dsp:txBody>
      <dsp:txXfrm>
        <a:off x="0" y="1663552"/>
        <a:ext cx="8669438" cy="402461"/>
      </dsp:txXfrm>
    </dsp:sp>
    <dsp:sp modelId="{F5360067-91C4-4DFD-A517-2E0B30288CE1}">
      <dsp:nvSpPr>
        <dsp:cNvPr id="0" name=""/>
        <dsp:cNvSpPr/>
      </dsp:nvSpPr>
      <dsp:spPr>
        <a:xfrm>
          <a:off x="0" y="2079401"/>
          <a:ext cx="8669438" cy="402461"/>
        </a:xfrm>
        <a:prstGeom prst="roundRect">
          <a:avLst/>
        </a:prstGeom>
        <a:solidFill>
          <a:schemeClr val="accent3">
            <a:hueOff val="2985411"/>
            <a:satOff val="-23015"/>
            <a:lumOff val="6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Σύνδεση </a:t>
          </a:r>
          <a:r>
            <a:rPr lang="en-US" sz="1800" b="1" kern="1200"/>
            <a:t>All- Inclusive </a:t>
          </a:r>
          <a:r>
            <a:rPr lang="el-GR" sz="1800" b="1" kern="1200"/>
            <a:t>με τοπικούς παραγωγούς, τοπικές κοινωνίες</a:t>
          </a:r>
          <a:endParaRPr lang="en-US" sz="1800" kern="1200"/>
        </a:p>
      </dsp:txBody>
      <dsp:txXfrm>
        <a:off x="0" y="2079401"/>
        <a:ext cx="8669438" cy="402461"/>
      </dsp:txXfrm>
    </dsp:sp>
    <dsp:sp modelId="{392AA850-18B3-4BA2-905E-2B678D52920D}">
      <dsp:nvSpPr>
        <dsp:cNvPr id="0" name=""/>
        <dsp:cNvSpPr/>
      </dsp:nvSpPr>
      <dsp:spPr>
        <a:xfrm>
          <a:off x="0" y="2495250"/>
          <a:ext cx="8669438" cy="402461"/>
        </a:xfrm>
        <a:prstGeom prst="roundRect">
          <a:avLst/>
        </a:prstGeom>
        <a:solidFill>
          <a:schemeClr val="accent3">
            <a:hueOff val="3582493"/>
            <a:satOff val="-27617"/>
            <a:lumOff val="7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Προσέλκυση επενδύσεων/Κατοικίες συνταξιούχων</a:t>
          </a:r>
          <a:endParaRPr lang="en-US" sz="1800" kern="1200"/>
        </a:p>
      </dsp:txBody>
      <dsp:txXfrm>
        <a:off x="0" y="2495250"/>
        <a:ext cx="8669438" cy="402461"/>
      </dsp:txXfrm>
    </dsp:sp>
    <dsp:sp modelId="{17803F60-2CA2-48F9-B444-702440C86880}">
      <dsp:nvSpPr>
        <dsp:cNvPr id="0" name=""/>
        <dsp:cNvSpPr/>
      </dsp:nvSpPr>
      <dsp:spPr>
        <a:xfrm>
          <a:off x="0" y="2911099"/>
          <a:ext cx="8669438" cy="402461"/>
        </a:xfrm>
        <a:prstGeom prst="roundRect">
          <a:avLst/>
        </a:prstGeom>
        <a:solidFill>
          <a:schemeClr val="accent3">
            <a:hueOff val="4179576"/>
            <a:satOff val="-32220"/>
            <a:lumOff val="8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Υποδομές-Περιβάλλον- Αειφορία</a:t>
          </a:r>
          <a:endParaRPr lang="en-US" sz="1800" kern="1200"/>
        </a:p>
      </dsp:txBody>
      <dsp:txXfrm>
        <a:off x="0" y="2911099"/>
        <a:ext cx="8669438" cy="402461"/>
      </dsp:txXfrm>
    </dsp:sp>
    <dsp:sp modelId="{A648458B-D154-4520-BF3E-4131A2B6BA61}">
      <dsp:nvSpPr>
        <dsp:cNvPr id="0" name=""/>
        <dsp:cNvSpPr/>
      </dsp:nvSpPr>
      <dsp:spPr>
        <a:xfrm>
          <a:off x="0" y="3326949"/>
          <a:ext cx="8669438" cy="402461"/>
        </a:xfrm>
        <a:prstGeom prst="roundRect">
          <a:avLst/>
        </a:prstGeom>
        <a:solidFill>
          <a:schemeClr val="accent3">
            <a:hueOff val="4776658"/>
            <a:satOff val="-36823"/>
            <a:lumOff val="9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Μη εξυπηρετούμενα δάνεια-Εξυγίανση χαρτοφυλακίων</a:t>
          </a:r>
          <a:endParaRPr lang="en-US" sz="1800" kern="1200"/>
        </a:p>
      </dsp:txBody>
      <dsp:txXfrm>
        <a:off x="0" y="3326949"/>
        <a:ext cx="8669438" cy="402461"/>
      </dsp:txXfrm>
    </dsp:sp>
    <dsp:sp modelId="{66564181-9B3D-4AC8-8F5C-50F251EABB86}">
      <dsp:nvSpPr>
        <dsp:cNvPr id="0" name=""/>
        <dsp:cNvSpPr/>
      </dsp:nvSpPr>
      <dsp:spPr>
        <a:xfrm>
          <a:off x="0" y="3742798"/>
          <a:ext cx="8669438" cy="402461"/>
        </a:xfrm>
        <a:prstGeom prst="roundRect">
          <a:avLst/>
        </a:prstGeom>
        <a:solidFill>
          <a:schemeClr val="accent3">
            <a:hueOff val="5373740"/>
            <a:satOff val="-41426"/>
            <a:lumOff val="11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Εκπαίδευση και ανάπτυξη ανθρώπινου δυναμικού</a:t>
          </a:r>
          <a:endParaRPr lang="en-US" sz="1800" kern="1200"/>
        </a:p>
      </dsp:txBody>
      <dsp:txXfrm>
        <a:off x="0" y="3742798"/>
        <a:ext cx="8669438" cy="402461"/>
      </dsp:txXfrm>
    </dsp:sp>
    <dsp:sp modelId="{AD7D6DBD-F1AC-4395-A9BB-D62AC3847EF5}">
      <dsp:nvSpPr>
        <dsp:cNvPr id="0" name=""/>
        <dsp:cNvSpPr/>
      </dsp:nvSpPr>
      <dsp:spPr>
        <a:xfrm>
          <a:off x="0" y="4158647"/>
          <a:ext cx="8669438" cy="402461"/>
        </a:xfrm>
        <a:prstGeom prst="roundRect">
          <a:avLst/>
        </a:prstGeom>
        <a:solidFill>
          <a:schemeClr val="accent3">
            <a:hueOff val="5970822"/>
            <a:satOff val="-46029"/>
            <a:lumOff val="12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Εργασιακές σχέσεις</a:t>
          </a:r>
          <a:endParaRPr lang="en-US" sz="1800" kern="1200"/>
        </a:p>
      </dsp:txBody>
      <dsp:txXfrm>
        <a:off x="0" y="4158647"/>
        <a:ext cx="8669438" cy="402461"/>
      </dsp:txXfrm>
    </dsp:sp>
    <dsp:sp modelId="{6E26E2F9-BD04-418B-B137-3D16B9A87BCF}">
      <dsp:nvSpPr>
        <dsp:cNvPr id="0" name=""/>
        <dsp:cNvSpPr/>
      </dsp:nvSpPr>
      <dsp:spPr>
        <a:xfrm>
          <a:off x="0" y="4574496"/>
          <a:ext cx="8669438" cy="402461"/>
        </a:xfrm>
        <a:prstGeom prst="round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/>
            <a:t>Φορολογία </a:t>
          </a:r>
          <a:endParaRPr lang="en-US" sz="1800" kern="1200"/>
        </a:p>
      </dsp:txBody>
      <dsp:txXfrm>
        <a:off x="0" y="4574496"/>
        <a:ext cx="8669438" cy="40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29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31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97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072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28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35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106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111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3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08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593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88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27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23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74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00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07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791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ΒΑΣΙΚΟΙ ΠΟΛΙΤΙΚΟΙ ΑΞΟΝΕΣ ΓΙΑ ΤΗ ΤΟΥΡΙΣΤΙΚΗ ΑΝΑΠΤΥΞΗ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ΔΙΚΤΥΟ  ΤΟΥΡΙΣΜΟΥ ΔΗΜΟΚΡΑΤΙΚΗΣ ΣΥΜΠΑΡΑΤΑΞΗΣ</a:t>
            </a:r>
          </a:p>
          <a:p>
            <a:r>
              <a:rPr lang="el-GR" b="1" dirty="0" err="1" smtClean="0"/>
              <a:t>Αγιοσ</a:t>
            </a:r>
            <a:r>
              <a:rPr lang="el-GR" b="1" dirty="0" smtClean="0"/>
              <a:t> </a:t>
            </a:r>
            <a:r>
              <a:rPr lang="el-GR" b="1" dirty="0" err="1" smtClean="0"/>
              <a:t>νικολαοσ</a:t>
            </a:r>
            <a:r>
              <a:rPr lang="el-GR" b="1" dirty="0" smtClean="0"/>
              <a:t> 05.04.2017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9926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9173" y="322089"/>
            <a:ext cx="9404723" cy="1400530"/>
          </a:xfrm>
        </p:spPr>
        <p:txBody>
          <a:bodyPr/>
          <a:lstStyle/>
          <a:p>
            <a:r>
              <a:rPr lang="el-GR" dirty="0"/>
              <a:t>Βασικές πολιτικές </a:t>
            </a:r>
            <a:r>
              <a:rPr lang="el-GR" dirty="0" smtClean="0"/>
              <a:t>προτεραιότητες της Δημοκρατικής Συμπαράταξης</a:t>
            </a:r>
            <a:endParaRPr lang="en-US" dirty="0"/>
          </a:p>
        </p:txBody>
      </p:sp>
      <p:graphicFrame>
        <p:nvGraphicFramePr>
          <p:cNvPr id="9" name="Θέση περιεχομένου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0194384"/>
              </p:ext>
            </p:extLst>
          </p:nvPr>
        </p:nvGraphicFramePr>
        <p:xfrm>
          <a:off x="752686" y="1684943"/>
          <a:ext cx="8669438" cy="497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323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A332A0-DCD3-4631-AAFC-32DFC9BEE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C8A332A0-DCD3-4631-AAFC-32DFC9BEE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991583-5225-4E8B-B7BE-05AFB9C6A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50991583-5225-4E8B-B7BE-05AFB9C6A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0164AE-0BA9-4656-AABF-5E5EF516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640164AE-0BA9-4656-AABF-5E5EF516B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6C2313-D8DC-4F6D-876F-3173A7972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3E6C2313-D8DC-4F6D-876F-3173A7972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A1CED56-B5A5-4488-B9D0-E2BBF9704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5A1CED56-B5A5-4488-B9D0-E2BBF9704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360067-91C4-4DFD-A517-2E0B30288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F5360067-91C4-4DFD-A517-2E0B30288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2AA850-18B3-4BA2-905E-2B678D529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392AA850-18B3-4BA2-905E-2B678D529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803F60-2CA2-48F9-B444-702440C86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17803F60-2CA2-48F9-B444-702440C86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48458B-D154-4520-BF3E-4131A2B6B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A648458B-D154-4520-BF3E-4131A2B6B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564181-9B3D-4AC8-8F5C-50F251EAB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66564181-9B3D-4AC8-8F5C-50F251EAB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7D6DBD-F1AC-4395-A9BB-D62AC384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graphicEl>
                                              <a:dgm id="{AD7D6DBD-F1AC-4395-A9BB-D62AC3847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26E2F9-BD04-418B-B137-3D16B9A87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graphicEl>
                                              <a:dgm id="{6E26E2F9-BD04-418B-B137-3D16B9A87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</a:t>
            </a:r>
            <a:r>
              <a:rPr lang="en-US" dirty="0" smtClean="0"/>
              <a:t>2017: </a:t>
            </a:r>
            <a:r>
              <a:rPr lang="el-GR" dirty="0" smtClean="0"/>
              <a:t>Έτος Αειφόρου Τουρισμού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754" y="1817787"/>
            <a:ext cx="4728755" cy="419548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(1)       </a:t>
            </a:r>
            <a:r>
              <a:rPr lang="el-GR" dirty="0" smtClean="0"/>
              <a:t>Οικονομική ανάπτυξη για όλους</a:t>
            </a:r>
            <a:endParaRPr lang="en-US" dirty="0" smtClean="0"/>
          </a:p>
          <a:p>
            <a:pPr fontAlgn="base"/>
            <a:r>
              <a:rPr lang="en-US" dirty="0" smtClean="0"/>
              <a:t>(2)        </a:t>
            </a:r>
            <a:r>
              <a:rPr lang="el-GR" dirty="0" smtClean="0"/>
              <a:t>Κοινωνική συνεισφορά, καταπολέμηση της φτώχειας, απασχόληση</a:t>
            </a:r>
            <a:endParaRPr lang="en-US" dirty="0" smtClean="0"/>
          </a:p>
          <a:p>
            <a:pPr fontAlgn="base"/>
            <a:r>
              <a:rPr lang="en-US" dirty="0" smtClean="0"/>
              <a:t>(3)      </a:t>
            </a:r>
            <a:r>
              <a:rPr lang="el-GR" dirty="0" smtClean="0"/>
              <a:t>Εξοικονόμηση ενέργειας</a:t>
            </a:r>
            <a:r>
              <a:rPr lang="en-US" dirty="0" smtClean="0"/>
              <a:t>, </a:t>
            </a:r>
            <a:r>
              <a:rPr lang="el-GR" dirty="0" smtClean="0"/>
              <a:t>προστασία του περιβάλλοντος και κλιματική αλλαγή</a:t>
            </a:r>
            <a:endParaRPr lang="en-US" dirty="0" smtClean="0"/>
          </a:p>
          <a:p>
            <a:pPr fontAlgn="base"/>
            <a:r>
              <a:rPr lang="en-US" dirty="0" smtClean="0"/>
              <a:t>(4)        </a:t>
            </a:r>
            <a:r>
              <a:rPr lang="el-GR" dirty="0" smtClean="0"/>
              <a:t>Πολιτισμός</a:t>
            </a:r>
            <a:r>
              <a:rPr lang="en-US" dirty="0" smtClean="0"/>
              <a:t>, </a:t>
            </a:r>
            <a:r>
              <a:rPr lang="el-GR" dirty="0" smtClean="0"/>
              <a:t>διαφορετικότητα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παράδοση</a:t>
            </a:r>
            <a:endParaRPr lang="en-US" dirty="0" smtClean="0"/>
          </a:p>
          <a:p>
            <a:pPr fontAlgn="base"/>
            <a:r>
              <a:rPr lang="en-US" dirty="0" smtClean="0"/>
              <a:t>(5)        </a:t>
            </a:r>
            <a:r>
              <a:rPr lang="el-GR" dirty="0" smtClean="0"/>
              <a:t>Σεβασμός/Κατανόηση</a:t>
            </a:r>
            <a:r>
              <a:rPr lang="en-US" dirty="0" smtClean="0"/>
              <a:t>, </a:t>
            </a:r>
            <a:r>
              <a:rPr lang="el-GR" dirty="0" smtClean="0"/>
              <a:t>ειρήνη και ασφάλεια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1026" name="Picture 2" descr="C:\Users\va\Dropbox\Screenshots\Screenshot 2017-04-05 13.57.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001" y="1504179"/>
            <a:ext cx="5928313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/>
              <a:t>Τουρισμός και εθνική οικονομία:</a:t>
            </a:r>
            <a:br>
              <a:rPr lang="el-GR" dirty="0"/>
            </a:br>
            <a:r>
              <a:rPr lang="el-GR" dirty="0"/>
              <a:t>Συμβολή στο ΑΕΠ</a:t>
            </a:r>
            <a:endParaRPr lang="en-US" dirty="0"/>
          </a:p>
        </p:txBody>
      </p:sp>
      <p:pic>
        <p:nvPicPr>
          <p:cNvPr id="6" name="Picture 5" descr="Screenshot 2017-04-05 12.28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66" y="1789645"/>
            <a:ext cx="9301331" cy="4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5411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96060" cy="1441396"/>
          </a:xfrm>
        </p:spPr>
        <p:txBody>
          <a:bodyPr anchor="t">
            <a:normAutofit fontScale="90000"/>
          </a:bodyPr>
          <a:lstStyle/>
          <a:p>
            <a:r>
              <a:rPr lang="el-GR" dirty="0"/>
              <a:t>Τουρισμός και εθνική οικονομία:</a:t>
            </a:r>
            <a:br>
              <a:rPr lang="el-GR" dirty="0"/>
            </a:br>
            <a:r>
              <a:rPr lang="el-GR" dirty="0"/>
              <a:t>Συμβολή στο </a:t>
            </a:r>
            <a:r>
              <a:rPr lang="el-GR" dirty="0" smtClean="0"/>
              <a:t>ΑΕΠ</a:t>
            </a:r>
            <a:r>
              <a:rPr lang="en-US" dirty="0" smtClean="0"/>
              <a:t> </a:t>
            </a:r>
            <a:r>
              <a:rPr lang="el-GR" dirty="0" smtClean="0"/>
              <a:t>και στην  Απασχόληση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160589"/>
            <a:ext cx="4064483" cy="4697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>
                <a:latin typeface="Calibri" panose="020F0502020204030204" pitchFamily="34" charset="0"/>
              </a:rPr>
              <a:t>2013: 18,3% - 22%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>
                <a:latin typeface="Calibri" panose="020F0502020204030204" pitchFamily="34" charset="0"/>
              </a:rPr>
              <a:t>2014: 20,4%- 24,5</a:t>
            </a:r>
            <a:r>
              <a:rPr lang="el-GR" sz="2400" dirty="0" smtClean="0">
                <a:latin typeface="Calibri" panose="020F0502020204030204" pitchFamily="34" charset="0"/>
              </a:rPr>
              <a:t>%</a:t>
            </a:r>
          </a:p>
          <a:p>
            <a:pPr>
              <a:buNone/>
            </a:pPr>
            <a:endParaRPr lang="el-GR" sz="2400" dirty="0">
              <a:latin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</a:rPr>
              <a:t>Άμεση Συμβολή στο </a:t>
            </a:r>
            <a:r>
              <a:rPr lang="el-GR" sz="2400" dirty="0" smtClean="0">
                <a:latin typeface="Calibri" panose="020F0502020204030204" pitchFamily="34" charset="0"/>
              </a:rPr>
              <a:t>ΑΕΠ(2015):10% (17.571δις)</a:t>
            </a:r>
          </a:p>
          <a:p>
            <a:r>
              <a:rPr lang="el-GR" sz="2400" dirty="0" smtClean="0">
                <a:latin typeface="Calibri" panose="020F0502020204030204" pitchFamily="34" charset="0"/>
              </a:rPr>
              <a:t>Έμμεση Συμβολή στο ΑΕΠ(2015): 22%-26,5% </a:t>
            </a:r>
          </a:p>
          <a:p>
            <a:r>
              <a:rPr lang="el-GR" sz="2400" dirty="0" smtClean="0">
                <a:latin typeface="Calibri" panose="020F0502020204030204" pitchFamily="34" charset="0"/>
              </a:rPr>
              <a:t>90% του εισοδήματος από το εξωτερικό</a:t>
            </a:r>
          </a:p>
          <a:p>
            <a:endParaRPr lang="el-GR" sz="24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l-GR" sz="24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el-GR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va\Dropbox\Screenshots\Screenshot 2017-04-05 13.07.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069" y="1777099"/>
            <a:ext cx="5434149" cy="486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854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79832" cy="1532836"/>
          </a:xfrm>
        </p:spPr>
        <p:txBody>
          <a:bodyPr/>
          <a:lstStyle/>
          <a:p>
            <a:r>
              <a:rPr lang="el-GR" dirty="0" smtClean="0"/>
              <a:t>Τουρισμός και εθνική οικονομία:</a:t>
            </a:r>
            <a:br>
              <a:rPr lang="el-GR" dirty="0" smtClean="0"/>
            </a:br>
            <a:r>
              <a:rPr lang="el-GR" dirty="0" smtClean="0"/>
              <a:t>Συμβολή στο ΑΕΠ</a:t>
            </a:r>
            <a:r>
              <a:rPr lang="en-US" dirty="0" smtClean="0"/>
              <a:t> </a:t>
            </a:r>
            <a:r>
              <a:rPr lang="el-GR" dirty="0" smtClean="0"/>
              <a:t>και στην  Απασχόληση</a:t>
            </a:r>
            <a:endParaRPr lang="en-US" dirty="0"/>
          </a:p>
        </p:txBody>
      </p:sp>
      <p:pic>
        <p:nvPicPr>
          <p:cNvPr id="7" name="Εικόνα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4422" y="2011681"/>
            <a:ext cx="5728366" cy="4101736"/>
          </a:xfrm>
          <a:prstGeom prst="rect">
            <a:avLst/>
          </a:prstGeom>
        </p:spPr>
      </p:pic>
      <p:pic>
        <p:nvPicPr>
          <p:cNvPr id="2051" name="Picture 3" descr="C:\Users\va\Dropbox\Screenshots\Screenshot 2017-04-05 13.01.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99" y="2014266"/>
            <a:ext cx="5157424" cy="408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953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Χρήσιμα στοιχεία: 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186405"/>
            <a:ext cx="4369680" cy="546903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1" y="1066886"/>
            <a:ext cx="4728753" cy="3289828"/>
          </a:xfrm>
          <a:prstGeom prst="rect">
            <a:avLst/>
          </a:prstGeom>
        </p:spPr>
      </p:pic>
      <p:pic>
        <p:nvPicPr>
          <p:cNvPr id="6" name="Picture 2" descr="C:\Users\va\Dropbox\Screenshots\Screenshot 2017-04-05 12.54.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1335" y="4102506"/>
            <a:ext cx="4712379" cy="2598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953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Χρήσιμα Στοιχεία: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190" y="3275635"/>
            <a:ext cx="475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726742"/>
            <a:ext cx="4336156" cy="184801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689" y="1726742"/>
            <a:ext cx="4286621" cy="1803536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18" y="3838704"/>
            <a:ext cx="6290839" cy="27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07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επηρέασε θετικά από το 2013 ως σήμερα: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 Η </a:t>
            </a:r>
            <a:r>
              <a:rPr lang="el-GR" b="1" dirty="0"/>
              <a:t>αύξηση της ανταγωνιστικότητα</a:t>
            </a:r>
            <a:r>
              <a:rPr lang="el-GR" dirty="0"/>
              <a:t>ς της ελληνικής οικονομίας. </a:t>
            </a:r>
          </a:p>
          <a:p>
            <a:r>
              <a:rPr lang="el-GR" dirty="0"/>
              <a:t>Η </a:t>
            </a:r>
            <a:r>
              <a:rPr lang="el-GR" b="1" dirty="0"/>
              <a:t>θετική ανάπτυξη </a:t>
            </a:r>
            <a:r>
              <a:rPr lang="el-GR" dirty="0"/>
              <a:t>στις χώρες προέλευσης των ξένων τουριστών που επισκέπτονται τη χώρα</a:t>
            </a:r>
          </a:p>
          <a:p>
            <a:r>
              <a:rPr lang="el-GR" dirty="0"/>
              <a:t>Οι γεωπολιτικές αναταραχές ανταγωνιστριών χωρών και η καθιέρωση της χώρας ως </a:t>
            </a:r>
            <a:r>
              <a:rPr lang="el-GR" b="1" dirty="0"/>
              <a:t>ασφαλούς Ευρωπαϊκού προορισμ</a:t>
            </a:r>
            <a:r>
              <a:rPr lang="el-GR" dirty="0"/>
              <a:t>ού. </a:t>
            </a:r>
          </a:p>
          <a:p>
            <a:r>
              <a:rPr lang="el-GR" dirty="0"/>
              <a:t>Το </a:t>
            </a:r>
            <a:r>
              <a:rPr lang="el-GR" b="1" dirty="0"/>
              <a:t>ανθρώπινο δυναμικό</a:t>
            </a:r>
            <a:r>
              <a:rPr lang="el-GR" dirty="0"/>
              <a:t> που απασχολείται στη τουριστική βιομηχανία</a:t>
            </a:r>
          </a:p>
          <a:p>
            <a:r>
              <a:rPr lang="el-GR" dirty="0"/>
              <a:t>Οι </a:t>
            </a:r>
            <a:r>
              <a:rPr lang="el-GR" b="1" dirty="0" err="1"/>
              <a:t>στοχευμένες</a:t>
            </a:r>
            <a:r>
              <a:rPr lang="el-GR" b="1" dirty="0"/>
              <a:t> </a:t>
            </a:r>
            <a:r>
              <a:rPr lang="el-GR" dirty="0"/>
              <a:t>τουριστικές καμπάνιες από οργανισμούς </a:t>
            </a:r>
            <a:r>
              <a:rPr lang="el-GR" b="1" dirty="0"/>
              <a:t>τοπικής αυτοδιοίκησης </a:t>
            </a:r>
          </a:p>
          <a:p>
            <a:r>
              <a:rPr lang="el-GR" dirty="0"/>
              <a:t>Η </a:t>
            </a:r>
            <a:r>
              <a:rPr lang="el-GR" b="1" dirty="0"/>
              <a:t>προσπάθεια</a:t>
            </a:r>
            <a:r>
              <a:rPr lang="el-GR" dirty="0"/>
              <a:t> των τουριστικών επιχειρήσεων, παρά την κρίση, να αναβαθμίσουν υπηρεσίες και υποδομές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169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Αρνητικοί παράγοντες: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1431383"/>
            <a:ext cx="8379856" cy="5252997"/>
          </a:xfrm>
        </p:spPr>
        <p:txBody>
          <a:bodyPr>
            <a:noAutofit/>
          </a:bodyPr>
          <a:lstStyle/>
          <a:p>
            <a:r>
              <a:rPr lang="el-GR" sz="2000" dirty="0"/>
              <a:t>Η συνεχιζόμενη </a:t>
            </a:r>
            <a:r>
              <a:rPr lang="el-GR" sz="2000" b="1" dirty="0"/>
              <a:t>οικονομική και πολιτική ανασφάλεια </a:t>
            </a:r>
            <a:r>
              <a:rPr lang="el-GR" sz="2000" dirty="0"/>
              <a:t>της χώρας, από το Γενάρη του 2015 έως και σήμερα</a:t>
            </a:r>
          </a:p>
          <a:p>
            <a:r>
              <a:rPr lang="el-GR" sz="2000" dirty="0"/>
              <a:t>Η ύφεση στη </a:t>
            </a:r>
            <a:r>
              <a:rPr lang="el-GR" sz="2000" b="1" dirty="0"/>
              <a:t>Ρωσία</a:t>
            </a:r>
          </a:p>
          <a:p>
            <a:r>
              <a:rPr lang="el-GR" sz="2000" dirty="0"/>
              <a:t>Η </a:t>
            </a:r>
            <a:r>
              <a:rPr lang="el-GR" sz="2000" b="1" dirty="0"/>
              <a:t>υψηλή φορολόγηση</a:t>
            </a:r>
            <a:r>
              <a:rPr lang="el-GR" sz="2000" dirty="0"/>
              <a:t>, ως συνέπεια των διαπραγματεύσεων </a:t>
            </a:r>
            <a:r>
              <a:rPr lang="el-GR" sz="2000" b="1" dirty="0"/>
              <a:t>Σύριζα-</a:t>
            </a:r>
            <a:r>
              <a:rPr lang="el-GR" sz="2000" b="1" dirty="0" err="1"/>
              <a:t>Ανελ</a:t>
            </a:r>
            <a:endParaRPr lang="el-GR" sz="2000" b="1" dirty="0"/>
          </a:p>
          <a:p>
            <a:r>
              <a:rPr lang="el-GR" sz="2000" dirty="0"/>
              <a:t>Η  αδυναμία ανοίγματος διείσδυσης σε </a:t>
            </a:r>
            <a:r>
              <a:rPr lang="el-GR" sz="2000" b="1" dirty="0"/>
              <a:t>νέες αγορές </a:t>
            </a:r>
          </a:p>
          <a:p>
            <a:r>
              <a:rPr lang="el-GR" sz="2000" dirty="0"/>
              <a:t>Η ελλιπής ως </a:t>
            </a:r>
            <a:r>
              <a:rPr lang="el-GR" sz="2000" b="1" dirty="0"/>
              <a:t>ανύπαρκτη διαχείριση </a:t>
            </a:r>
            <a:r>
              <a:rPr lang="el-GR" sz="2000" dirty="0"/>
              <a:t>της προσφυγικής κρίσης </a:t>
            </a:r>
          </a:p>
          <a:p>
            <a:r>
              <a:rPr lang="el-GR" sz="2000" dirty="0"/>
              <a:t>Η </a:t>
            </a:r>
            <a:r>
              <a:rPr lang="el-GR" sz="2000" b="1" dirty="0"/>
              <a:t>υποβάθμιση των τουριστικών σχολών </a:t>
            </a:r>
            <a:r>
              <a:rPr lang="el-GR" sz="2000" dirty="0"/>
              <a:t>και εν γένει της τουριστικής εκπαίδευσης </a:t>
            </a:r>
          </a:p>
          <a:p>
            <a:r>
              <a:rPr lang="el-GR" sz="2000" dirty="0"/>
              <a:t>Η απουσία πλάνου </a:t>
            </a:r>
            <a:r>
              <a:rPr lang="el-GR" sz="2000" b="1" dirty="0"/>
              <a:t>σύνδεσης</a:t>
            </a:r>
            <a:r>
              <a:rPr lang="el-GR" sz="2000" dirty="0"/>
              <a:t> του μοντέλου </a:t>
            </a:r>
            <a:r>
              <a:rPr lang="en-US" sz="2000" dirty="0"/>
              <a:t>all-inclusive </a:t>
            </a:r>
            <a:r>
              <a:rPr lang="el-GR" sz="2000" dirty="0"/>
              <a:t>με τις τοπικές οικονομίες-κοινωνίες  </a:t>
            </a:r>
          </a:p>
          <a:p>
            <a:r>
              <a:rPr lang="el-GR" sz="2000" dirty="0"/>
              <a:t>Το </a:t>
            </a:r>
            <a:r>
              <a:rPr lang="en-US" sz="2000" b="1" dirty="0" err="1" smtClean="0"/>
              <a:t>Brexit</a:t>
            </a:r>
            <a:r>
              <a:rPr lang="el-GR" b="1" dirty="0" smtClean="0"/>
              <a:t> </a:t>
            </a:r>
            <a:endParaRPr lang="en-US" sz="2000" b="1" dirty="0"/>
          </a:p>
          <a:p>
            <a:r>
              <a:rPr lang="el-GR" sz="2000" dirty="0"/>
              <a:t>Οι </a:t>
            </a:r>
            <a:r>
              <a:rPr lang="el-GR" sz="2000" b="1" dirty="0"/>
              <a:t>Υποδομές</a:t>
            </a:r>
            <a:r>
              <a:rPr lang="el-GR" sz="2000" dirty="0"/>
              <a:t>( Αεροδρόμια, Οδικές αρτηρίες </a:t>
            </a:r>
            <a:r>
              <a:rPr lang="el-GR" sz="2000" dirty="0" err="1"/>
              <a:t>κτλ</a:t>
            </a:r>
            <a:r>
              <a:rPr lang="el-GR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37367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7251</TotalTime>
  <Words>292</Words>
  <Application>Microsoft Office PowerPoint</Application>
  <PresentationFormat>Custom</PresentationFormat>
  <Paragraphs>52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Ιόν</vt:lpstr>
      <vt:lpstr>ΒΑΣΙΚΟΙ ΠΟΛΙΤΙΚΟΙ ΑΞΟΝΕΣ ΓΙΑ ΤΗ ΤΟΥΡΙΣΤΙΚΗ ΑΝΑΠΤΥΞΗ</vt:lpstr>
      <vt:lpstr>   2017: Έτος Αειφόρου Τουρισμού</vt:lpstr>
      <vt:lpstr>Τουρισμός και εθνική οικονομία: Συμβολή στο ΑΕΠ</vt:lpstr>
      <vt:lpstr>Τουρισμός και εθνική οικονομία: Συμβολή στο ΑΕΠ και στην  Απασχόληση</vt:lpstr>
      <vt:lpstr>Τουρισμός και εθνική οικονομία: Συμβολή στο ΑΕΠ και στην  Απασχόληση</vt:lpstr>
      <vt:lpstr>Χρήσιμα στοιχεία: </vt:lpstr>
      <vt:lpstr>Χρήσιμα Στοιχεία:</vt:lpstr>
      <vt:lpstr>Τι επηρέασε θετικά από το 2013 ως σήμερα:</vt:lpstr>
      <vt:lpstr>Αρνητικοί παράγοντες:</vt:lpstr>
      <vt:lpstr>Βασικές πολιτικές προτεραιότητες της Δημοκρατικής Συμπαράταξης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ΒΑΣΙΚΟΙ ΠΟΛΙΤΙΚΟΙ ΑΞΟΝΕΣ ΓΙΑ ΤΗ ΤΟΥΡΙΣΤΙΚΗ ΑΝΑΠΤΥΞΗ</dc:title>
  <dc:creator>Dell</dc:creator>
  <cp:lastModifiedBy>Menelaos Bokeas</cp:lastModifiedBy>
  <cp:revision>47</cp:revision>
  <dcterms:created xsi:type="dcterms:W3CDTF">2017-01-31T20:44:13Z</dcterms:created>
  <dcterms:modified xsi:type="dcterms:W3CDTF">2017-04-05T13:55:12Z</dcterms:modified>
</cp:coreProperties>
</file>